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113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C70AA-F5CA-4AC4-9999-9726D9C0C10B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9000E-C38D-451A-8B93-E943DC11D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67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CF6491-C64A-4EB7-BDB5-DC4ACDD9F59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794896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CF6491-C64A-4EB7-BDB5-DC4ACDD9F59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79489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D2B78-49FF-400D-9484-0AE3B25A9BA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93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D2B78-49FF-400D-9484-0AE3B25A9BA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35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D2B78-49FF-400D-9484-0AE3B25A9BA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33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D2B78-49FF-400D-9484-0AE3B25A9BA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33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9000E-C38D-451A-8B93-E943DC11D16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2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D2B78-49FF-400D-9484-0AE3B25A9BA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33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D2B78-49FF-400D-9484-0AE3B25A9BA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35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D2B78-49FF-400D-9484-0AE3B25A9BA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93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F6AC-8C52-4E1F-A08E-BA1C54F9B69F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20C3-6678-4F3E-8222-A13AA1D90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F6AC-8C52-4E1F-A08E-BA1C54F9B69F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20C3-6678-4F3E-8222-A13AA1D90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F6AC-8C52-4E1F-A08E-BA1C54F9B69F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20C3-6678-4F3E-8222-A13AA1D90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F6AC-8C52-4E1F-A08E-BA1C54F9B69F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20C3-6678-4F3E-8222-A13AA1D90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F6AC-8C52-4E1F-A08E-BA1C54F9B69F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20C3-6678-4F3E-8222-A13AA1D90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F6AC-8C52-4E1F-A08E-BA1C54F9B69F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20C3-6678-4F3E-8222-A13AA1D90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F6AC-8C52-4E1F-A08E-BA1C54F9B69F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20C3-6678-4F3E-8222-A13AA1D90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F6AC-8C52-4E1F-A08E-BA1C54F9B69F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20C3-6678-4F3E-8222-A13AA1D90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F6AC-8C52-4E1F-A08E-BA1C54F9B69F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20C3-6678-4F3E-8222-A13AA1D90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F6AC-8C52-4E1F-A08E-BA1C54F9B69F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20C3-6678-4F3E-8222-A13AA1D90F8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F6AC-8C52-4E1F-A08E-BA1C54F9B69F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1C20C3-6678-4F3E-8222-A13AA1D90F8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71C20C3-6678-4F3E-8222-A13AA1D90F8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B2BF6AC-8C52-4E1F-A08E-BA1C54F9B69F}" type="datetimeFigureOut">
              <a:rPr lang="en-US" smtClean="0"/>
              <a:t>2/19/2016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line-tax.ne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mailto:support@online-tax.net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cticintl.com/gtp_usage.as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ty.martinez@tamiu.ed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rs.gov/Individuals/International-Taxpayers/Foreign-Student-Foreign-Scholar-Filing-Requirements-for-U.S.-Federal-Income-Tax-Form-1040NR-or-1040NR-EZ" TargetMode="External"/><Relationship Id="rId5" Type="http://schemas.openxmlformats.org/officeDocument/2006/relationships/hyperlink" Target="http://www.irs.gov/pub/irs-pdf/p519.pdf" TargetMode="External"/><Relationship Id="rId4" Type="http://schemas.openxmlformats.org/officeDocument/2006/relationships/hyperlink" Target="mailto:araceli.sandoval@tamiu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752600"/>
            <a:ext cx="7924800" cy="46482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000" b="1" dirty="0" smtClean="0"/>
              <a:t>U.S. TAX information for FOREIGN STUDENTs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sz="2000" dirty="0" smtClean="0"/>
              <a:t/>
            </a:r>
            <a:br>
              <a:rPr sz="2000" dirty="0" smtClean="0"/>
            </a:br>
            <a:r>
              <a:rPr lang="en-US" sz="2000" b="1" dirty="0" smtClean="0"/>
              <a:t>Christy Martinez</a:t>
            </a:r>
            <a:br>
              <a:rPr lang="en-US" sz="2000" b="1" dirty="0" smtClean="0"/>
            </a:br>
            <a:r>
              <a:rPr lang="en-US" sz="2000" b="1" dirty="0" smtClean="0"/>
              <a:t>office of budget, payroll &amp; fiscal analysis</a:t>
            </a:r>
            <a:endParaRPr b="1" i="1" u="sng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825" y="301625"/>
            <a:ext cx="2901950" cy="290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041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33600"/>
            <a:ext cx="7010400" cy="42672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b="1" dirty="0" smtClean="0"/>
              <a:t>QUESTIONS?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sz="2000" b="1" dirty="0" smtClean="0"/>
              <a:t/>
            </a:r>
            <a:br>
              <a:rPr sz="2000" b="1" dirty="0" smtClean="0"/>
            </a:br>
            <a:r>
              <a:rPr lang="en-US" sz="2000" b="1" dirty="0" smtClean="0"/>
              <a:t>Christy Martinez</a:t>
            </a:r>
            <a:br>
              <a:rPr lang="en-US" sz="2000" b="1" dirty="0" smtClean="0"/>
            </a:br>
            <a:r>
              <a:rPr lang="en-US" sz="2000" b="1" dirty="0" smtClean="0"/>
              <a:t>office of budget, payroll &amp; fiscal analysis</a:t>
            </a:r>
            <a:endParaRPr b="1" i="1" u="sng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063" y="609600"/>
            <a:ext cx="2453473" cy="342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317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79438"/>
          </a:xfrm>
        </p:spPr>
        <p:txBody>
          <a:bodyPr rtlCol="0">
            <a:norm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sz="3200" b="1" dirty="0" smtClean="0">
                <a:ea typeface="+mn-ea"/>
                <a:cs typeface="+mn-cs"/>
              </a:rPr>
              <a:t>Areas of Focus</a:t>
            </a:r>
            <a:endParaRPr lang="en-US" sz="3200" b="1" dirty="0">
              <a:ea typeface="+mn-ea"/>
              <a:cs typeface="+mn-cs"/>
            </a:endParaRPr>
          </a:p>
        </p:txBody>
      </p:sp>
      <p:sp>
        <p:nvSpPr>
          <p:cNvPr id="6148" name="Content Placeholder 2"/>
          <p:cNvSpPr txBox="1">
            <a:spLocks/>
          </p:cNvSpPr>
          <p:nvPr/>
        </p:nvSpPr>
        <p:spPr bwMode="auto">
          <a:xfrm>
            <a:off x="304800" y="1371600"/>
            <a:ext cx="8382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U.S. Income Tax Withholding for Nonresidents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800" dirty="0">
              <a:latin typeface="Calibri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Types of Income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800" dirty="0">
              <a:latin typeface="Calibri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GLACIER System and Student Requirements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800" dirty="0">
              <a:latin typeface="Calibri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U.S. Tax Filing Requirements for Foreign Students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800" dirty="0">
              <a:latin typeface="Calibri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Helpful Resources</a:t>
            </a:r>
          </a:p>
        </p:txBody>
      </p:sp>
    </p:spTree>
    <p:extLst>
      <p:ext uri="{BB962C8B-B14F-4D97-AF65-F5344CB8AC3E}">
        <p14:creationId xmlns:p14="http://schemas.microsoft.com/office/powerpoint/2010/main" val="39210062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Content Placeholder 2"/>
          <p:cNvSpPr txBox="1">
            <a:spLocks/>
          </p:cNvSpPr>
          <p:nvPr/>
        </p:nvSpPr>
        <p:spPr bwMode="auto">
          <a:xfrm>
            <a:off x="228600" y="1295400"/>
            <a:ext cx="8001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/>
            <a:r>
              <a:rPr lang="en-US" sz="2400" b="1" dirty="0" smtClean="0">
                <a:latin typeface="Calibri" pitchFamily="34" charset="0"/>
              </a:rPr>
              <a:t>WHY IS IT REQUIRED?</a:t>
            </a:r>
            <a:endParaRPr lang="en-US" sz="2400" b="1" dirty="0">
              <a:latin typeface="Calibri" pitchFamily="34" charset="0"/>
            </a:endParaRPr>
          </a:p>
          <a:p>
            <a:pPr marL="0" lvl="1"/>
            <a:endParaRPr lang="en-US" sz="2200" dirty="0" smtClean="0">
              <a:latin typeface="Calibri" pitchFamily="34" charset="0"/>
            </a:endParaRPr>
          </a:p>
          <a:p>
            <a:pPr marL="0" lvl="1"/>
            <a:r>
              <a:rPr lang="en-US" sz="2200" dirty="0" smtClean="0">
                <a:latin typeface="Calibri" pitchFamily="34" charset="0"/>
              </a:rPr>
              <a:t>Withholding agents must withhold federal income tax from all payments made to or on behalf of a nonresident alien.</a:t>
            </a:r>
          </a:p>
          <a:p>
            <a:pPr marL="0" lvl="1" algn="r"/>
            <a:r>
              <a:rPr lang="en-US" sz="2200" dirty="0" smtClean="0">
                <a:latin typeface="Calibri" pitchFamily="34" charset="0"/>
              </a:rPr>
              <a:t>-Internal Revenue Service (IRS – U.S. Government Tax Authority)</a:t>
            </a:r>
          </a:p>
          <a:p>
            <a:pPr marL="0" lvl="1" algn="r"/>
            <a:r>
              <a:rPr lang="en-US" sz="1400" dirty="0" smtClean="0">
                <a:latin typeface="Calibri" pitchFamily="34" charset="0"/>
              </a:rPr>
              <a:t>Section 1441 of Internal Revenue Code (IRC)</a:t>
            </a:r>
            <a:endParaRPr lang="en-US" sz="1400" dirty="0">
              <a:latin typeface="Calibri" pitchFamily="34" charset="0"/>
            </a:endParaRPr>
          </a:p>
          <a:p>
            <a:pPr marL="0" lvl="1"/>
            <a:r>
              <a:rPr lang="en-US" sz="2400" dirty="0" smtClean="0">
                <a:latin typeface="Calibri" pitchFamily="34" charset="0"/>
              </a:rPr>
              <a:t>___________________________________________________</a:t>
            </a:r>
          </a:p>
          <a:p>
            <a:pPr marL="0" lvl="1"/>
            <a:r>
              <a:rPr lang="en-US" dirty="0" smtClean="0">
                <a:latin typeface="Calibri" pitchFamily="34" charset="0"/>
              </a:rPr>
              <a:t>Withholding Agent – Any individual, business, or other entity who issues payments to a foreign person.</a:t>
            </a:r>
          </a:p>
          <a:p>
            <a:pPr marL="0" lvl="1"/>
            <a:endParaRPr lang="en-US" dirty="0">
              <a:latin typeface="Calibri" pitchFamily="34" charset="0"/>
            </a:endParaRPr>
          </a:p>
          <a:p>
            <a:pPr marL="0" lvl="1"/>
            <a:r>
              <a:rPr lang="en-US" dirty="0" smtClean="0">
                <a:latin typeface="Calibri" pitchFamily="34" charset="0"/>
              </a:rPr>
              <a:t>Nonresident Alien – Anyone who is not a U.S. citizen or resident alien. Subject to nonresident taxes (IRC Section 1441).</a:t>
            </a:r>
          </a:p>
          <a:p>
            <a:pPr marL="0" lvl="1"/>
            <a:endParaRPr lang="en-US" dirty="0">
              <a:latin typeface="Calibri" pitchFamily="34" charset="0"/>
            </a:endParaRPr>
          </a:p>
          <a:p>
            <a:pPr marL="0" lvl="1"/>
            <a:r>
              <a:rPr lang="en-US" dirty="0" smtClean="0">
                <a:latin typeface="Calibri" pitchFamily="34" charset="0"/>
              </a:rPr>
              <a:t>Resident Alien – Either a lawful permanent resident of the United States holding an immigrant visa or green card, </a:t>
            </a:r>
            <a:r>
              <a:rPr lang="en-US" b="1" dirty="0" smtClean="0">
                <a:latin typeface="Calibri" pitchFamily="34" charset="0"/>
              </a:rPr>
              <a:t>or</a:t>
            </a:r>
            <a:r>
              <a:rPr lang="en-US" dirty="0" smtClean="0">
                <a:latin typeface="Calibri" pitchFamily="34" charset="0"/>
              </a:rPr>
              <a:t> an individual who has met the “substantial presence test” for residency purposes. Subject to the same federal withholding taxes as U.S. citizens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and not subject to nonresident taxes.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2400" y="381000"/>
            <a:ext cx="82296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75000"/>
              <a:defRPr/>
            </a:pPr>
            <a:r>
              <a:rPr lang="en-US" sz="3200" b="1" spc="-100" dirty="0">
                <a:solidFill>
                  <a:schemeClr val="tx2"/>
                </a:solidFill>
                <a:ea typeface="+mn-ea"/>
                <a:cs typeface="+mn-cs"/>
              </a:rPr>
              <a:t>U.S. Income Tax Withholding for Nonresidents</a:t>
            </a:r>
          </a:p>
        </p:txBody>
      </p:sp>
    </p:spTree>
    <p:extLst>
      <p:ext uri="{BB962C8B-B14F-4D97-AF65-F5344CB8AC3E}">
        <p14:creationId xmlns:p14="http://schemas.microsoft.com/office/powerpoint/2010/main" val="35908216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79438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75000"/>
              <a:defRPr/>
            </a:pPr>
            <a:r>
              <a:rPr lang="en-US" sz="3200" b="1" dirty="0" smtClean="0"/>
              <a:t>Types of Income</a:t>
            </a:r>
            <a:endParaRPr lang="en-US" sz="32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04800" y="1371600"/>
            <a:ext cx="7924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/>
            <a:r>
              <a:rPr lang="en-US" sz="2200" b="1" u="sng" dirty="0" smtClean="0">
                <a:latin typeface="Calibri" pitchFamily="34" charset="0"/>
              </a:rPr>
              <a:t>COMPENSATION</a:t>
            </a:r>
          </a:p>
          <a:p>
            <a:pPr marL="0" lvl="1" algn="ctr"/>
            <a:r>
              <a:rPr lang="en-US" sz="2200" b="1" dirty="0" smtClean="0">
                <a:latin typeface="Calibri" pitchFamily="34" charset="0"/>
              </a:rPr>
              <a:t>Payments for Personal Services</a:t>
            </a:r>
          </a:p>
          <a:p>
            <a:pPr marL="0" lvl="1"/>
            <a:endParaRPr lang="en-US" u="sng" dirty="0">
              <a:latin typeface="Calibri" pitchFamily="34" charset="0"/>
            </a:endParaRPr>
          </a:p>
          <a:p>
            <a:pPr marL="0" lvl="1"/>
            <a:r>
              <a:rPr lang="en-US" b="1" u="sng" dirty="0" smtClean="0">
                <a:latin typeface="Calibri" pitchFamily="34" charset="0"/>
              </a:rPr>
              <a:t>Dependent Compensation (Wages/Salary) – Employment Relationship Exists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Student Employment – May only work 19 hours/week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Work Study – May only work 15 hours/week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Graduate Assistant – May only work 20 hours/week</a:t>
            </a:r>
          </a:p>
          <a:p>
            <a:pPr marL="0" lvl="1" algn="ctr"/>
            <a:r>
              <a:rPr lang="en-US" dirty="0" smtClean="0">
                <a:latin typeface="Calibri" pitchFamily="34" charset="0"/>
              </a:rPr>
              <a:t>Payments are subject to:  Federal </a:t>
            </a:r>
            <a:r>
              <a:rPr lang="en-US" dirty="0">
                <a:latin typeface="Calibri" pitchFamily="34" charset="0"/>
              </a:rPr>
              <a:t>Income Tax (Based on IRS Form W-4)</a:t>
            </a:r>
          </a:p>
          <a:p>
            <a:pPr marL="0" lvl="1"/>
            <a:r>
              <a:rPr lang="en-US" dirty="0">
                <a:latin typeface="Calibri" pitchFamily="34" charset="0"/>
              </a:rPr>
              <a:t>	</a:t>
            </a:r>
            <a:r>
              <a:rPr lang="en-US" dirty="0" smtClean="0">
                <a:latin typeface="Calibri" pitchFamily="34" charset="0"/>
              </a:rPr>
              <a:t>		     Social </a:t>
            </a:r>
            <a:r>
              <a:rPr lang="en-US" dirty="0">
                <a:latin typeface="Calibri" pitchFamily="34" charset="0"/>
              </a:rPr>
              <a:t>Security taxes (6.2</a:t>
            </a:r>
            <a:r>
              <a:rPr lang="en-US" dirty="0" smtClean="0">
                <a:latin typeface="Calibri" pitchFamily="34" charset="0"/>
              </a:rPr>
              <a:t>%)*</a:t>
            </a:r>
            <a:endParaRPr lang="en-US" dirty="0">
              <a:latin typeface="Calibri" pitchFamily="34" charset="0"/>
            </a:endParaRPr>
          </a:p>
          <a:p>
            <a:pPr marL="0" lvl="1"/>
            <a:r>
              <a:rPr lang="en-US" dirty="0">
                <a:latin typeface="Calibri" pitchFamily="34" charset="0"/>
              </a:rPr>
              <a:t>	</a:t>
            </a:r>
            <a:r>
              <a:rPr lang="en-US" dirty="0" smtClean="0">
                <a:latin typeface="Calibri" pitchFamily="34" charset="0"/>
              </a:rPr>
              <a:t>	</a:t>
            </a:r>
            <a:r>
              <a:rPr lang="en-US" dirty="0">
                <a:latin typeface="Calibri" pitchFamily="34" charset="0"/>
              </a:rPr>
              <a:t>	</a:t>
            </a:r>
            <a:r>
              <a:rPr lang="en-US" dirty="0" smtClean="0">
                <a:latin typeface="Calibri" pitchFamily="34" charset="0"/>
              </a:rPr>
              <a:t>     Medicare </a:t>
            </a:r>
            <a:r>
              <a:rPr lang="en-US" dirty="0">
                <a:latin typeface="Calibri" pitchFamily="34" charset="0"/>
              </a:rPr>
              <a:t>taxes (1.45</a:t>
            </a:r>
            <a:r>
              <a:rPr lang="en-US" dirty="0" smtClean="0">
                <a:latin typeface="Calibri" pitchFamily="34" charset="0"/>
              </a:rPr>
              <a:t>%)*</a:t>
            </a:r>
            <a:endParaRPr lang="en-US" dirty="0">
              <a:latin typeface="Calibri" pitchFamily="34" charset="0"/>
            </a:endParaRPr>
          </a:p>
          <a:p>
            <a:pPr marL="0" lvl="1"/>
            <a:r>
              <a:rPr lang="en-US" baseline="30000" dirty="0" smtClean="0">
                <a:latin typeface="Calibri" pitchFamily="34" charset="0"/>
              </a:rPr>
              <a:t>						*Student visas may be exempt</a:t>
            </a:r>
          </a:p>
          <a:p>
            <a:pPr marL="0" lvl="1"/>
            <a:endParaRPr lang="en-US" baseline="30000" dirty="0">
              <a:latin typeface="Calibri" pitchFamily="34" charset="0"/>
            </a:endParaRPr>
          </a:p>
          <a:p>
            <a:pPr marL="0" lvl="1"/>
            <a:endParaRPr lang="en-US" baseline="30000" dirty="0" smtClean="0">
              <a:latin typeface="Calibri" pitchFamily="34" charset="0"/>
            </a:endParaRPr>
          </a:p>
          <a:p>
            <a:pPr marL="0" lvl="1"/>
            <a:r>
              <a:rPr lang="en-US" b="1" u="sng" dirty="0" smtClean="0">
                <a:latin typeface="Calibri" pitchFamily="34" charset="0"/>
              </a:rPr>
              <a:t>Independent Compensation – Employment Relationship Does Not Exist</a:t>
            </a:r>
            <a:endParaRPr lang="en-US" b="1" u="sng" dirty="0">
              <a:latin typeface="Calibri" pitchFamily="34" charset="0"/>
            </a:endParaRPr>
          </a:p>
          <a:p>
            <a:pPr marL="285750" lvl="1" indent="-28575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If </a:t>
            </a:r>
            <a:r>
              <a:rPr lang="en-US" dirty="0">
                <a:latin typeface="Calibri" pitchFamily="34" charset="0"/>
              </a:rPr>
              <a:t>you are on a student visa (F, J, M, or Q), you are </a:t>
            </a:r>
            <a:r>
              <a:rPr lang="en-US" b="1" dirty="0">
                <a:latin typeface="Calibri" pitchFamily="34" charset="0"/>
              </a:rPr>
              <a:t>not</a:t>
            </a:r>
            <a:r>
              <a:rPr lang="en-US" dirty="0">
                <a:latin typeface="Calibri" pitchFamily="34" charset="0"/>
              </a:rPr>
              <a:t> eligible to receive </a:t>
            </a:r>
            <a:r>
              <a:rPr lang="en-US" dirty="0" smtClean="0">
                <a:latin typeface="Calibri" pitchFamily="34" charset="0"/>
              </a:rPr>
              <a:t>independent compensation.</a:t>
            </a:r>
          </a:p>
          <a:p>
            <a:pPr marL="0" lvl="1" algn="ctr"/>
            <a:r>
              <a:rPr lang="en-US" dirty="0" smtClean="0">
                <a:latin typeface="Calibri" pitchFamily="34" charset="0"/>
              </a:rPr>
              <a:t>Payments are subject </a:t>
            </a:r>
            <a:r>
              <a:rPr lang="en-US" dirty="0">
                <a:latin typeface="Calibri" pitchFamily="34" charset="0"/>
              </a:rPr>
              <a:t>to Federal Income Tax (30%)</a:t>
            </a:r>
          </a:p>
          <a:p>
            <a:pPr marL="285750" lvl="1" indent="-285750">
              <a:buFont typeface="Arial" pitchFamily="34" charset="0"/>
              <a:buChar char="•"/>
            </a:pPr>
            <a:endParaRPr lang="en-US" b="1" dirty="0">
              <a:latin typeface="Calibri" pitchFamily="34" charset="0"/>
            </a:endParaRPr>
          </a:p>
          <a:p>
            <a:pPr marL="0" lvl="1"/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4114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9438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75000"/>
              <a:defRPr/>
            </a:pPr>
            <a:r>
              <a:rPr lang="en-US" sz="3200" b="1" dirty="0" smtClean="0"/>
              <a:t>Types of Income, cont.</a:t>
            </a:r>
            <a:endParaRPr lang="en-US" sz="32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04800" y="1295400"/>
            <a:ext cx="8077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/>
            <a:r>
              <a:rPr lang="en-US" sz="2200" b="1" u="sng" dirty="0" smtClean="0">
                <a:latin typeface="Calibri" pitchFamily="34" charset="0"/>
              </a:rPr>
              <a:t>Scholarships/Fellowships</a:t>
            </a:r>
          </a:p>
          <a:p>
            <a:pPr marL="0" lvl="1" algn="ctr"/>
            <a:endParaRPr lang="en-US" sz="2000" b="1" u="sng" dirty="0">
              <a:latin typeface="Calibri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Income to </a:t>
            </a:r>
            <a:r>
              <a:rPr lang="en-US" dirty="0" smtClean="0">
                <a:latin typeface="Calibri" pitchFamily="34" charset="0"/>
              </a:rPr>
              <a:t>aid </a:t>
            </a:r>
            <a:r>
              <a:rPr lang="en-US" dirty="0">
                <a:latin typeface="Calibri" pitchFamily="34" charset="0"/>
              </a:rPr>
              <a:t>in </a:t>
            </a:r>
            <a:r>
              <a:rPr lang="en-US" dirty="0" smtClean="0">
                <a:latin typeface="Calibri" pitchFamily="34" charset="0"/>
              </a:rPr>
              <a:t>pursuit </a:t>
            </a:r>
            <a:r>
              <a:rPr lang="en-US" dirty="0">
                <a:latin typeface="Calibri" pitchFamily="34" charset="0"/>
              </a:rPr>
              <a:t>of </a:t>
            </a:r>
            <a:r>
              <a:rPr lang="en-US" dirty="0" smtClean="0">
                <a:latin typeface="Calibri" pitchFamily="34" charset="0"/>
              </a:rPr>
              <a:t>study where </a:t>
            </a:r>
            <a:r>
              <a:rPr lang="en-US" b="1" dirty="0" smtClean="0">
                <a:latin typeface="Calibri" pitchFamily="34" charset="0"/>
              </a:rPr>
              <a:t>no personal services are required</a:t>
            </a:r>
            <a:endParaRPr lang="en-US" b="1" dirty="0">
              <a:latin typeface="Calibri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Payments are subject </a:t>
            </a:r>
            <a:r>
              <a:rPr lang="en-US" dirty="0">
                <a:latin typeface="Calibri" pitchFamily="34" charset="0"/>
              </a:rPr>
              <a:t>to Federal Income </a:t>
            </a:r>
            <a:r>
              <a:rPr lang="en-US" dirty="0" smtClean="0">
                <a:latin typeface="Calibri" pitchFamily="34" charset="0"/>
              </a:rPr>
              <a:t>Tax: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14</a:t>
            </a:r>
            <a:r>
              <a:rPr lang="en-US" dirty="0">
                <a:latin typeface="Calibri" pitchFamily="34" charset="0"/>
              </a:rPr>
              <a:t>% tax for F, J, M and Q visas; 30% </a:t>
            </a:r>
            <a:r>
              <a:rPr lang="en-US" dirty="0" smtClean="0">
                <a:latin typeface="Calibri" pitchFamily="34" charset="0"/>
              </a:rPr>
              <a:t>tax for other visas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Federal Income Tax </a:t>
            </a:r>
            <a:r>
              <a:rPr lang="en-US" dirty="0">
                <a:latin typeface="Calibri" pitchFamily="34" charset="0"/>
              </a:rPr>
              <a:t>is </a:t>
            </a:r>
            <a:r>
              <a:rPr lang="en-US" b="1" dirty="0">
                <a:latin typeface="Calibri" pitchFamily="34" charset="0"/>
              </a:rPr>
              <a:t>not</a:t>
            </a:r>
            <a:r>
              <a:rPr lang="en-US" dirty="0">
                <a:latin typeface="Calibri" pitchFamily="34" charset="0"/>
              </a:rPr>
              <a:t> calculated on </a:t>
            </a:r>
            <a:r>
              <a:rPr lang="en-US" dirty="0" smtClean="0">
                <a:latin typeface="Calibri" pitchFamily="34" charset="0"/>
              </a:rPr>
              <a:t>your entire scholarship amount, </a:t>
            </a:r>
            <a:r>
              <a:rPr lang="en-US" dirty="0">
                <a:latin typeface="Calibri" pitchFamily="34" charset="0"/>
              </a:rPr>
              <a:t>only </a:t>
            </a:r>
            <a:r>
              <a:rPr lang="en-US" dirty="0" smtClean="0">
                <a:latin typeface="Calibri" pitchFamily="34" charset="0"/>
              </a:rPr>
              <a:t>on the portion of your scholarship that is considered </a:t>
            </a:r>
            <a:r>
              <a:rPr lang="en-US" dirty="0">
                <a:latin typeface="Calibri" pitchFamily="34" charset="0"/>
              </a:rPr>
              <a:t>“taxable </a:t>
            </a:r>
            <a:r>
              <a:rPr lang="en-US" dirty="0" smtClean="0">
                <a:latin typeface="Calibri" pitchFamily="34" charset="0"/>
              </a:rPr>
              <a:t>income.”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857500" y="3505200"/>
            <a:ext cx="2895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/>
            <a:r>
              <a:rPr lang="en-US" dirty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  Scholarship/Fellowship</a:t>
            </a:r>
          </a:p>
          <a:p>
            <a:pPr marL="0" lvl="1"/>
            <a:r>
              <a:rPr lang="en-US" dirty="0" smtClean="0">
                <a:latin typeface="Calibri" pitchFamily="34" charset="0"/>
              </a:rPr>
              <a:t>-  </a:t>
            </a:r>
            <a:r>
              <a:rPr lang="en-US" u="sng" dirty="0" smtClean="0">
                <a:latin typeface="Calibri" pitchFamily="34" charset="0"/>
              </a:rPr>
              <a:t>Non-taxable Tuition/Fees</a:t>
            </a:r>
            <a:r>
              <a:rPr lang="en-US" dirty="0" smtClean="0">
                <a:latin typeface="Calibri" pitchFamily="34" charset="0"/>
              </a:rPr>
              <a:t>*</a:t>
            </a:r>
          </a:p>
          <a:p>
            <a:pPr marL="0" lvl="1"/>
            <a:r>
              <a:rPr lang="en-US" dirty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  Taxable Income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90744" y="4572000"/>
            <a:ext cx="77343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/>
            <a:r>
              <a:rPr lang="en-US" dirty="0" smtClean="0">
                <a:latin typeface="Calibri" pitchFamily="34" charset="0"/>
              </a:rPr>
              <a:t>Example: Nonresident </a:t>
            </a:r>
            <a:r>
              <a:rPr lang="en-US" dirty="0">
                <a:latin typeface="Calibri" pitchFamily="34" charset="0"/>
              </a:rPr>
              <a:t>F-1 student receives $3,000 scholarship. Non-taxable </a:t>
            </a:r>
            <a:r>
              <a:rPr lang="en-US" dirty="0" smtClean="0">
                <a:latin typeface="Calibri" pitchFamily="34" charset="0"/>
              </a:rPr>
              <a:t>tuition/fees are </a:t>
            </a:r>
            <a:r>
              <a:rPr lang="en-US" dirty="0">
                <a:latin typeface="Calibri" pitchFamily="34" charset="0"/>
              </a:rPr>
              <a:t>$2,000. Student’s taxable income is $1,000, </a:t>
            </a:r>
            <a:r>
              <a:rPr lang="en-US" b="1" dirty="0" smtClean="0">
                <a:latin typeface="Calibri" pitchFamily="34" charset="0"/>
              </a:rPr>
              <a:t>even if this money is used to pay other fees, a meal plan, or housing.</a:t>
            </a:r>
            <a:r>
              <a:rPr lang="en-US" dirty="0" smtClean="0">
                <a:latin typeface="Calibri" pitchFamily="34" charset="0"/>
              </a:rPr>
              <a:t> Federal Income Tax </a:t>
            </a:r>
            <a:r>
              <a:rPr lang="en-US" dirty="0">
                <a:latin typeface="Calibri" pitchFamily="34" charset="0"/>
              </a:rPr>
              <a:t>due is $140 ($1,000 x 14%). Tax is placed on student’s account.</a:t>
            </a:r>
          </a:p>
          <a:p>
            <a:pPr marL="0" lvl="1"/>
            <a:endParaRPr lang="en-US" sz="2200" u="sng" dirty="0" smtClean="0"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6248400"/>
            <a:ext cx="7239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1600" dirty="0">
                <a:latin typeface="Calibri" pitchFamily="34" charset="0"/>
              </a:rPr>
              <a:t>*Non-taxable tuition and fees are set forth by the IRS in Section 117(b) of the </a:t>
            </a:r>
            <a:r>
              <a:rPr lang="en-US" sz="1600" dirty="0" smtClean="0">
                <a:latin typeface="Calibri" pitchFamily="34" charset="0"/>
              </a:rPr>
              <a:t>IRC.</a:t>
            </a:r>
            <a:endParaRPr lang="en-US" sz="1600" u="sng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0070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75000"/>
              <a:defRPr/>
            </a:pPr>
            <a:r>
              <a:rPr lang="en-US" sz="3200" b="1" dirty="0" smtClean="0"/>
              <a:t>Types of Income, cont.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029200"/>
          </a:xfrm>
        </p:spPr>
        <p:txBody>
          <a:bodyPr>
            <a:normAutofit/>
          </a:bodyPr>
          <a:lstStyle/>
          <a:p>
            <a:pPr marL="0" lvl="1" indent="0" algn="ctr">
              <a:buNone/>
            </a:pPr>
            <a:r>
              <a:rPr lang="en-US" sz="2200" b="1" u="sng" dirty="0">
                <a:latin typeface="Calibri" pitchFamily="34" charset="0"/>
              </a:rPr>
              <a:t>Student Travel </a:t>
            </a:r>
            <a:r>
              <a:rPr lang="en-US" sz="2200" b="1" u="sng" dirty="0" smtClean="0">
                <a:latin typeface="Calibri" pitchFamily="34" charset="0"/>
              </a:rPr>
              <a:t>Reimbursements</a:t>
            </a:r>
          </a:p>
          <a:p>
            <a:pPr marL="0" lvl="1" indent="0" algn="ctr">
              <a:buNone/>
            </a:pPr>
            <a:endParaRPr lang="en-US" sz="1000" b="1" u="sng" dirty="0">
              <a:latin typeface="Calibri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Payments are subject </a:t>
            </a:r>
            <a:r>
              <a:rPr lang="en-US" sz="1800" dirty="0">
                <a:latin typeface="Calibri" pitchFamily="34" charset="0"/>
              </a:rPr>
              <a:t>to Federal Income Tax </a:t>
            </a:r>
            <a:r>
              <a:rPr lang="en-US" sz="1800" dirty="0" smtClean="0">
                <a:latin typeface="Calibri" pitchFamily="34" charset="0"/>
              </a:rPr>
              <a:t>(30%)</a:t>
            </a:r>
          </a:p>
          <a:p>
            <a:pPr marL="742950" lvl="2" indent="-342900"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May be non-taxable </a:t>
            </a:r>
            <a:r>
              <a:rPr lang="en-US" sz="1800" dirty="0">
                <a:latin typeface="Calibri" pitchFamily="34" charset="0"/>
              </a:rPr>
              <a:t>if </a:t>
            </a:r>
            <a:r>
              <a:rPr lang="en-US" sz="1800" dirty="0" smtClean="0">
                <a:latin typeface="Calibri" pitchFamily="34" charset="0"/>
              </a:rPr>
              <a:t>there is a “business </a:t>
            </a:r>
            <a:r>
              <a:rPr lang="en-US" sz="1800" dirty="0">
                <a:latin typeface="Calibri" pitchFamily="34" charset="0"/>
              </a:rPr>
              <a:t>purpose” for </a:t>
            </a:r>
            <a:r>
              <a:rPr lang="en-US" sz="1800" dirty="0" smtClean="0">
                <a:latin typeface="Calibri" pitchFamily="34" charset="0"/>
              </a:rPr>
              <a:t>the trip – </a:t>
            </a:r>
            <a:r>
              <a:rPr lang="en-US" sz="1800" dirty="0">
                <a:latin typeface="Calibri" pitchFamily="34" charset="0"/>
              </a:rPr>
              <a:t>F</a:t>
            </a:r>
            <a:r>
              <a:rPr lang="en-US" sz="1800" dirty="0" smtClean="0">
                <a:latin typeface="Calibri" pitchFamily="34" charset="0"/>
              </a:rPr>
              <a:t>or example, being a presenter at a conference representing TAMIU would mean there is a business purpose.</a:t>
            </a:r>
          </a:p>
          <a:p>
            <a:pPr marL="742950" lvl="2" indent="-342900"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If you are solely attending the conference and not participating, payments are subject to 30% federal income tax, unless you are attending  for educational purposes </a:t>
            </a:r>
            <a:r>
              <a:rPr lang="en-US" sz="1800" b="1" dirty="0" smtClean="0">
                <a:latin typeface="Calibri" pitchFamily="34" charset="0"/>
              </a:rPr>
              <a:t>related to your study</a:t>
            </a:r>
            <a:r>
              <a:rPr lang="en-US" sz="1800" dirty="0" smtClean="0">
                <a:latin typeface="Calibri" pitchFamily="34" charset="0"/>
              </a:rPr>
              <a:t>. If this is the case, income is considered a scholarship and taxed at 14% for those on an F, J, Q, or M visa.</a:t>
            </a:r>
            <a:endParaRPr lang="en-US" sz="1800" dirty="0">
              <a:latin typeface="Calibri" pitchFamily="34" charset="0"/>
            </a:endParaRPr>
          </a:p>
          <a:p>
            <a:pPr marL="400050" lvl="2" indent="0">
              <a:buNone/>
            </a:pPr>
            <a:endParaRPr lang="en-US" sz="1500" dirty="0">
              <a:latin typeface="Calibri" pitchFamily="34" charset="0"/>
            </a:endParaRPr>
          </a:p>
          <a:p>
            <a:pPr marL="0" lvl="1" indent="0" algn="ctr">
              <a:buNone/>
            </a:pPr>
            <a:r>
              <a:rPr lang="en-US" sz="2200" b="1" u="sng" dirty="0">
                <a:latin typeface="Calibri" pitchFamily="34" charset="0"/>
              </a:rPr>
              <a:t>Cash </a:t>
            </a:r>
            <a:r>
              <a:rPr lang="en-US" sz="2200" b="1" u="sng" dirty="0" smtClean="0">
                <a:latin typeface="Calibri" pitchFamily="34" charset="0"/>
              </a:rPr>
              <a:t>Prize/Award</a:t>
            </a:r>
          </a:p>
          <a:p>
            <a:pPr marL="0" lvl="1" indent="0" algn="ctr">
              <a:buNone/>
            </a:pPr>
            <a:endParaRPr lang="en-US" sz="1000" b="1" u="sng" dirty="0">
              <a:latin typeface="Calibri" pitchFamily="34" charset="0"/>
            </a:endParaRPr>
          </a:p>
          <a:p>
            <a:pPr marL="400050" lvl="1" indent="-342900"/>
            <a:r>
              <a:rPr lang="en-US" sz="1800" dirty="0">
                <a:latin typeface="Calibri" pitchFamily="34" charset="0"/>
              </a:rPr>
              <a:t>Payments are subject to Federal Income Tax (30%)</a:t>
            </a:r>
          </a:p>
          <a:p>
            <a:pPr marL="400050" lvl="1" indent="-342900"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No </a:t>
            </a:r>
            <a:r>
              <a:rPr lang="en-US" sz="1800" dirty="0">
                <a:latin typeface="Calibri" pitchFamily="34" charset="0"/>
              </a:rPr>
              <a:t>personal services </a:t>
            </a:r>
            <a:r>
              <a:rPr lang="en-US" sz="1800" dirty="0" smtClean="0">
                <a:latin typeface="Calibri" pitchFamily="34" charset="0"/>
              </a:rPr>
              <a:t>are required</a:t>
            </a:r>
            <a:endParaRPr lang="en-US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17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2879"/>
            <a:ext cx="8229600" cy="579438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75000"/>
              <a:defRPr/>
            </a:pPr>
            <a:r>
              <a:rPr lang="en-US" sz="3200" b="1" dirty="0" smtClean="0"/>
              <a:t>GLACIER System and Student Requirements</a:t>
            </a:r>
            <a:endParaRPr lang="en-US" sz="32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0" y="3010907"/>
            <a:ext cx="8382000" cy="3847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/>
            <a:r>
              <a:rPr lang="en-US" dirty="0"/>
              <a:t>For your convenience, </a:t>
            </a:r>
            <a:r>
              <a:rPr lang="en-US" dirty="0" smtClean="0"/>
              <a:t>TAMIU </a:t>
            </a:r>
            <a:r>
              <a:rPr lang="en-US" dirty="0"/>
              <a:t>allows you to provide </a:t>
            </a:r>
            <a:r>
              <a:rPr lang="en-US" dirty="0" smtClean="0"/>
              <a:t>IRS required information </a:t>
            </a:r>
            <a:r>
              <a:rPr lang="en-US" dirty="0"/>
              <a:t>via the Internet </a:t>
            </a:r>
            <a:r>
              <a:rPr lang="en-US" dirty="0" smtClean="0"/>
              <a:t>using </a:t>
            </a:r>
            <a:r>
              <a:rPr lang="en-US" dirty="0"/>
              <a:t>the GLACIER </a:t>
            </a:r>
            <a:r>
              <a:rPr lang="en-US" dirty="0" smtClean="0"/>
              <a:t>Tax </a:t>
            </a:r>
            <a:r>
              <a:rPr lang="en-US" dirty="0"/>
              <a:t>Compliance System (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www.online-tax.net</a:t>
            </a:r>
            <a:r>
              <a:rPr lang="en-US" dirty="0" smtClean="0"/>
              <a:t>). </a:t>
            </a:r>
          </a:p>
          <a:p>
            <a:pPr marL="0" lvl="1"/>
            <a:endParaRPr lang="en-US" sz="1000" dirty="0"/>
          </a:p>
          <a:p>
            <a:pPr marL="285750" lvl="1" indent="-285750">
              <a:buFont typeface="Arial" pitchFamily="34" charset="0"/>
              <a:buChar char="•"/>
            </a:pPr>
            <a:r>
              <a:rPr lang="en-US" sz="1600" dirty="0" smtClean="0"/>
              <a:t>If you are hired as an employee (dependent compensation), you will meet with Araceli Sandoval, Human Resources’ Immigration Manager, during the hiring process to complete your GLACIER file.</a:t>
            </a:r>
          </a:p>
          <a:p>
            <a:pPr marL="285750" lvl="1" indent="-285750">
              <a:buFont typeface="Arial" pitchFamily="34" charset="0"/>
              <a:buChar char="•"/>
            </a:pPr>
            <a:endParaRPr lang="en-US" sz="1000" dirty="0" smtClean="0"/>
          </a:p>
          <a:p>
            <a:pPr marL="285750" lvl="1" indent="-285750">
              <a:buFont typeface="Arial" pitchFamily="34" charset="0"/>
              <a:buChar char="•"/>
            </a:pPr>
            <a:r>
              <a:rPr lang="en-US" sz="1600" dirty="0" smtClean="0"/>
              <a:t>If you receive any other type of taxable income, you will receive an email from </a:t>
            </a:r>
            <a:r>
              <a:rPr lang="en-US" sz="1600" dirty="0" smtClean="0">
                <a:hlinkClick r:id="rId4"/>
              </a:rPr>
              <a:t>support@online-tax.net</a:t>
            </a:r>
            <a:r>
              <a:rPr lang="en-US" sz="1600" dirty="0" smtClean="0"/>
              <a:t> with your GLACIER User ID, temporary password, and further instructions to complete your GLACIER file when I am notified of your income. Please follow instructions provided and contact me if you have any questions.</a:t>
            </a:r>
          </a:p>
          <a:p>
            <a:pPr marL="285750" lvl="1" indent="-285750">
              <a:buFont typeface="Arial" pitchFamily="34" charset="0"/>
              <a:buChar char="•"/>
            </a:pPr>
            <a:endParaRPr lang="en-US" sz="1500" dirty="0"/>
          </a:p>
          <a:p>
            <a:pPr marL="0" lvl="1" algn="ctr"/>
            <a:r>
              <a:rPr lang="en-US" dirty="0" smtClean="0"/>
              <a:t>If you do not complete your GLACIER file as required, a hold will be placed on your student account preventing registration and access to your grades online.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066798"/>
            <a:ext cx="4343400" cy="178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801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Content Placeholder 2"/>
          <p:cNvSpPr txBox="1">
            <a:spLocks/>
          </p:cNvSpPr>
          <p:nvPr/>
        </p:nvSpPr>
        <p:spPr bwMode="auto">
          <a:xfrm>
            <a:off x="304800" y="1417638"/>
            <a:ext cx="8077200" cy="513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/>
            <a:r>
              <a:rPr lang="en-US" b="1" u="sng" dirty="0" smtClean="0">
                <a:latin typeface="Calibri" pitchFamily="34" charset="0"/>
              </a:rPr>
              <a:t>IRS Forms Distributed by TAMIU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Form W-2 </a:t>
            </a:r>
            <a:r>
              <a:rPr lang="en-US" sz="1600" dirty="0">
                <a:latin typeface="Calibri" pitchFamily="34" charset="0"/>
              </a:rPr>
              <a:t>“Wage and Tax Statement</a:t>
            </a:r>
            <a:r>
              <a:rPr lang="en-US" sz="1600" dirty="0" smtClean="0">
                <a:latin typeface="Calibri" pitchFamily="34" charset="0"/>
              </a:rPr>
              <a:t>” </a:t>
            </a:r>
          </a:p>
          <a:p>
            <a:pPr marL="742950" lvl="2" indent="-285750"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Students who receive wages from TAMIU will receive an IRS Form W-2 by January 31</a:t>
            </a:r>
            <a:r>
              <a:rPr lang="en-US" sz="1600" baseline="30000" dirty="0" smtClean="0">
                <a:latin typeface="Calibri" pitchFamily="34" charset="0"/>
              </a:rPr>
              <a:t>st</a:t>
            </a:r>
            <a:endParaRPr lang="en-US" sz="1600" dirty="0" smtClean="0">
              <a:latin typeface="Calibri" pitchFamily="34" charset="0"/>
            </a:endParaRPr>
          </a:p>
          <a:p>
            <a:pPr marL="285750" lvl="1" indent="-285750"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Form 1042-S </a:t>
            </a:r>
            <a:r>
              <a:rPr lang="en-US" sz="1600" dirty="0">
                <a:latin typeface="Calibri" pitchFamily="34" charset="0"/>
              </a:rPr>
              <a:t>“Foreign Person’s U.S. Source Income Subject to Withholding</a:t>
            </a:r>
            <a:r>
              <a:rPr lang="en-US" sz="1600" dirty="0" smtClean="0">
                <a:latin typeface="Calibri" pitchFamily="34" charset="0"/>
              </a:rPr>
              <a:t>”</a:t>
            </a:r>
          </a:p>
          <a:p>
            <a:pPr marL="742950" lvl="2" indent="-285750"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Students who receive any other taxable income (besides wages) from TAMIU will receive an IRS Form 1042-S by March 15</a:t>
            </a:r>
            <a:r>
              <a:rPr lang="en-US" sz="1600" baseline="30000" dirty="0" smtClean="0">
                <a:latin typeface="Calibri" pitchFamily="34" charset="0"/>
              </a:rPr>
              <a:t>th</a:t>
            </a:r>
            <a:endParaRPr lang="en-US" sz="1600" dirty="0" smtClean="0">
              <a:latin typeface="Calibri" pitchFamily="34" charset="0"/>
            </a:endParaRPr>
          </a:p>
          <a:p>
            <a:pPr marL="285750" lvl="1" indent="-285750"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Both these forms are necessary for you to complete your U.S. Income </a:t>
            </a:r>
            <a:r>
              <a:rPr lang="en-US" sz="1600" smtClean="0">
                <a:latin typeface="Calibri" pitchFamily="34" charset="0"/>
              </a:rPr>
              <a:t>Tax Return</a:t>
            </a:r>
            <a:r>
              <a:rPr lang="en-US" sz="1600">
                <a:latin typeface="Calibri" pitchFamily="34" charset="0"/>
              </a:rPr>
              <a:t>.</a:t>
            </a:r>
            <a:endParaRPr lang="en-US" sz="1600" dirty="0" smtClean="0">
              <a:latin typeface="Calibri" pitchFamily="34" charset="0"/>
            </a:endParaRPr>
          </a:p>
          <a:p>
            <a:pPr marL="0" lvl="1"/>
            <a:endParaRPr lang="en-US" dirty="0">
              <a:latin typeface="Calibri" pitchFamily="34" charset="0"/>
            </a:endParaRPr>
          </a:p>
          <a:p>
            <a:pPr marL="0" lvl="1"/>
            <a:r>
              <a:rPr lang="en-US" b="1" u="sng" dirty="0" smtClean="0">
                <a:latin typeface="Calibri" pitchFamily="34" charset="0"/>
              </a:rPr>
              <a:t>Tax Filing Requirements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All internationals, whether they earn income or not, are required to file some type of tax document with the IRS by April 15</a:t>
            </a:r>
            <a:r>
              <a:rPr lang="en-US" sz="1600" baseline="30000" dirty="0" smtClean="0">
                <a:latin typeface="Calibri" pitchFamily="34" charset="0"/>
              </a:rPr>
              <a:t>th</a:t>
            </a:r>
            <a:r>
              <a:rPr lang="en-US" sz="1600" dirty="0" smtClean="0">
                <a:latin typeface="Calibri" pitchFamily="34" charset="0"/>
              </a:rPr>
              <a:t> of the following year. (See IRS Publication 519 for more information)</a:t>
            </a:r>
          </a:p>
          <a:p>
            <a:pPr marL="0" lvl="1"/>
            <a:endParaRPr lang="en-US" b="1" dirty="0">
              <a:latin typeface="Calibri" pitchFamily="34" charset="0"/>
            </a:endParaRPr>
          </a:p>
          <a:p>
            <a:pPr marL="0" lvl="1"/>
            <a:r>
              <a:rPr lang="en-US" b="1" u="sng" dirty="0" smtClean="0">
                <a:latin typeface="Calibri" pitchFamily="34" charset="0"/>
              </a:rPr>
              <a:t>GLACIER Tax Prep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TAMIU international students may purchase GLACIER Tax Prep software for $34 per person at </a:t>
            </a:r>
            <a:r>
              <a:rPr lang="en-US" sz="1600" dirty="0">
                <a:latin typeface="Calibri" pitchFamily="34" charset="0"/>
              </a:rPr>
              <a:t>the following site: </a:t>
            </a:r>
            <a:r>
              <a:rPr lang="en-US" sz="1600" dirty="0">
                <a:latin typeface="Calibri" pitchFamily="34" charset="0"/>
                <a:hlinkClick r:id="rId3"/>
              </a:rPr>
              <a:t>http://</a:t>
            </a:r>
            <a:r>
              <a:rPr lang="en-US" sz="1600" dirty="0" smtClean="0">
                <a:latin typeface="Calibri" pitchFamily="34" charset="0"/>
                <a:hlinkClick r:id="rId3"/>
              </a:rPr>
              <a:t>www.arcticintl.com/gtp_usage.asp</a:t>
            </a:r>
            <a:r>
              <a:rPr lang="en-US" sz="1600" dirty="0" smtClean="0">
                <a:latin typeface="Calibri" pitchFamily="34" charset="0"/>
              </a:rPr>
              <a:t>.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This program is specifically to assist nonresidents in preparing their income tax return and other applicable forms.</a:t>
            </a:r>
          </a:p>
          <a:p>
            <a:pPr marL="0" lvl="1"/>
            <a:endParaRPr lang="en-US" b="1" dirty="0" smtClean="0">
              <a:latin typeface="Calibri" pitchFamily="34" charset="0"/>
            </a:endParaRPr>
          </a:p>
          <a:p>
            <a:pPr marL="285750" lvl="1" indent="-285750">
              <a:buFont typeface="Arial" pitchFamily="34" charset="0"/>
              <a:buChar char="•"/>
            </a:pPr>
            <a:endParaRPr lang="en-US" b="1" dirty="0" smtClean="0">
              <a:latin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381000"/>
            <a:ext cx="79248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75000"/>
              <a:defRPr/>
            </a:pPr>
            <a:r>
              <a:rPr lang="en-US" sz="3200" b="1" spc="-100" dirty="0">
                <a:solidFill>
                  <a:schemeClr val="tx2"/>
                </a:solidFill>
              </a:rPr>
              <a:t>U.S. Tax Filing Requirements for Foreign Students</a:t>
            </a:r>
          </a:p>
        </p:txBody>
      </p:sp>
    </p:spTree>
    <p:extLst>
      <p:ext uri="{BB962C8B-B14F-4D97-AF65-F5344CB8AC3E}">
        <p14:creationId xmlns:p14="http://schemas.microsoft.com/office/powerpoint/2010/main" val="592048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79438"/>
          </a:xfrm>
        </p:spPr>
        <p:txBody>
          <a:bodyPr rtlCol="0">
            <a:norm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sz="3200" b="1" dirty="0" smtClean="0">
                <a:ea typeface="+mn-ea"/>
                <a:cs typeface="+mn-cs"/>
              </a:rPr>
              <a:t>Helpful Resources</a:t>
            </a:r>
            <a:endParaRPr lang="en-US" sz="3200" b="1" dirty="0">
              <a:ea typeface="+mn-ea"/>
              <a:cs typeface="+mn-cs"/>
            </a:endParaRPr>
          </a:p>
        </p:txBody>
      </p:sp>
      <p:sp>
        <p:nvSpPr>
          <p:cNvPr id="6148" name="Content Placeholder 2"/>
          <p:cNvSpPr txBox="1">
            <a:spLocks/>
          </p:cNvSpPr>
          <p:nvPr/>
        </p:nvSpPr>
        <p:spPr bwMode="auto">
          <a:xfrm>
            <a:off x="304800" y="1295400"/>
            <a:ext cx="8001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Christy Martinez – Nonresident Alien Tax Specialist/Senior Budget Analyst</a:t>
            </a:r>
          </a:p>
          <a:p>
            <a:pPr marL="0" lvl="1"/>
            <a:r>
              <a:rPr lang="en-US" sz="1600" dirty="0" smtClean="0">
                <a:latin typeface="Calibri" pitchFamily="34" charset="0"/>
              </a:rPr>
              <a:t>	E-mail:  </a:t>
            </a:r>
            <a:r>
              <a:rPr lang="en-US" sz="1600" dirty="0" smtClean="0">
                <a:latin typeface="Calibri" pitchFamily="34" charset="0"/>
                <a:hlinkClick r:id="rId3"/>
              </a:rPr>
              <a:t>christy.martinez@tamiu.edu</a:t>
            </a:r>
            <a:endParaRPr lang="en-US" sz="1600" dirty="0" smtClean="0">
              <a:latin typeface="Calibri" pitchFamily="34" charset="0"/>
            </a:endParaRPr>
          </a:p>
          <a:p>
            <a:pPr marL="0" lvl="1"/>
            <a:r>
              <a:rPr lang="en-US" sz="1600" dirty="0" smtClean="0">
                <a:latin typeface="Calibri" pitchFamily="34" charset="0"/>
              </a:rPr>
              <a:t>	Phone Number:  956-326-2371</a:t>
            </a:r>
          </a:p>
          <a:p>
            <a:pPr marL="0" lvl="1"/>
            <a:r>
              <a:rPr lang="en-US" sz="1600" dirty="0">
                <a:latin typeface="Calibri" pitchFamily="34" charset="0"/>
              </a:rPr>
              <a:t>	</a:t>
            </a:r>
            <a:r>
              <a:rPr lang="en-US" sz="1600" dirty="0" smtClean="0">
                <a:latin typeface="Calibri" pitchFamily="34" charset="0"/>
              </a:rPr>
              <a:t>Office Location: </a:t>
            </a:r>
            <a:r>
              <a:rPr lang="en-US" sz="1600" dirty="0" err="1" smtClean="0">
                <a:latin typeface="Calibri" pitchFamily="34" charset="0"/>
              </a:rPr>
              <a:t>Killam</a:t>
            </a:r>
            <a:r>
              <a:rPr lang="en-US" sz="1600" dirty="0" smtClean="0">
                <a:latin typeface="Calibri" pitchFamily="34" charset="0"/>
              </a:rPr>
              <a:t> Library 160</a:t>
            </a:r>
          </a:p>
          <a:p>
            <a:pPr marL="0" lvl="1"/>
            <a:r>
              <a:rPr lang="en-US" sz="1600" dirty="0">
                <a:latin typeface="Calibri" pitchFamily="34" charset="0"/>
              </a:rPr>
              <a:t>	</a:t>
            </a:r>
            <a:r>
              <a:rPr lang="en-US" sz="1600" dirty="0" smtClean="0">
                <a:latin typeface="Calibri" pitchFamily="34" charset="0"/>
              </a:rPr>
              <a:t>Office Hours: Monday thru Friday, 8 am to 5 pm</a:t>
            </a:r>
          </a:p>
          <a:p>
            <a:pPr marL="0" lvl="1"/>
            <a:endParaRPr lang="en-US" sz="1600" dirty="0">
              <a:latin typeface="Calibri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Araceli Sandoval – Human Resources Immigration Manager</a:t>
            </a:r>
          </a:p>
          <a:p>
            <a:pPr marL="0" lvl="1"/>
            <a:r>
              <a:rPr lang="en-US" sz="1600" dirty="0">
                <a:latin typeface="Calibri" pitchFamily="34" charset="0"/>
              </a:rPr>
              <a:t>	</a:t>
            </a:r>
            <a:r>
              <a:rPr lang="en-US" sz="1600" dirty="0" smtClean="0">
                <a:latin typeface="Calibri" pitchFamily="34" charset="0"/>
              </a:rPr>
              <a:t>E-mail: </a:t>
            </a:r>
            <a:r>
              <a:rPr lang="en-US" sz="1600" dirty="0" smtClean="0">
                <a:latin typeface="Calibri" pitchFamily="34" charset="0"/>
                <a:hlinkClick r:id="rId4"/>
              </a:rPr>
              <a:t>araceli.sandoval@tamiu.edu</a:t>
            </a:r>
            <a:r>
              <a:rPr lang="en-US" sz="1600" dirty="0" smtClean="0">
                <a:latin typeface="Calibri" pitchFamily="34" charset="0"/>
              </a:rPr>
              <a:t> </a:t>
            </a:r>
          </a:p>
          <a:p>
            <a:pPr marL="0" lvl="1"/>
            <a:r>
              <a:rPr lang="en-US" sz="1600" dirty="0">
                <a:latin typeface="Calibri" pitchFamily="34" charset="0"/>
              </a:rPr>
              <a:t>	</a:t>
            </a:r>
            <a:r>
              <a:rPr lang="en-US" sz="1600" dirty="0" smtClean="0">
                <a:latin typeface="Calibri" pitchFamily="34" charset="0"/>
              </a:rPr>
              <a:t>Phone Number: 956-326-2367</a:t>
            </a:r>
          </a:p>
          <a:p>
            <a:pPr marL="0" lvl="1"/>
            <a:r>
              <a:rPr lang="en-US" sz="1600" dirty="0" smtClean="0">
                <a:latin typeface="Calibri" pitchFamily="34" charset="0"/>
              </a:rPr>
              <a:t>	Office Location: </a:t>
            </a:r>
            <a:r>
              <a:rPr lang="en-US" sz="1600" dirty="0" err="1" smtClean="0">
                <a:latin typeface="Calibri" pitchFamily="34" charset="0"/>
              </a:rPr>
              <a:t>Killam</a:t>
            </a:r>
            <a:r>
              <a:rPr lang="en-US" sz="1600" dirty="0" smtClean="0">
                <a:latin typeface="Calibri" pitchFamily="34" charset="0"/>
              </a:rPr>
              <a:t> Library 158D</a:t>
            </a:r>
          </a:p>
          <a:p>
            <a:pPr marL="0" lvl="1"/>
            <a:r>
              <a:rPr lang="en-US" sz="1600" dirty="0">
                <a:latin typeface="Calibri" pitchFamily="34" charset="0"/>
              </a:rPr>
              <a:t>	Office Hours: Monday thru Friday, 8 am to 5 </a:t>
            </a:r>
            <a:r>
              <a:rPr lang="en-US" sz="1600" dirty="0" smtClean="0">
                <a:latin typeface="Calibri" pitchFamily="34" charset="0"/>
              </a:rPr>
              <a:t>pm</a:t>
            </a:r>
          </a:p>
          <a:p>
            <a:pPr marL="0" lvl="1"/>
            <a:endParaRPr lang="en-US" sz="1600" dirty="0">
              <a:latin typeface="Calibri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IRS Publication 519 “U.S. Tax Guide for Aliens” - </a:t>
            </a:r>
            <a:r>
              <a:rPr lang="en-US" sz="1600" dirty="0" smtClean="0">
                <a:latin typeface="Calibri" pitchFamily="34" charset="0"/>
                <a:hlinkClick r:id="rId5"/>
              </a:rPr>
              <a:t>http</a:t>
            </a:r>
            <a:r>
              <a:rPr lang="en-US" sz="1600" dirty="0">
                <a:latin typeface="Calibri" pitchFamily="34" charset="0"/>
                <a:hlinkClick r:id="rId5"/>
              </a:rPr>
              <a:t>://</a:t>
            </a:r>
            <a:r>
              <a:rPr lang="en-US" sz="1600" dirty="0" smtClean="0">
                <a:latin typeface="Calibri" pitchFamily="34" charset="0"/>
                <a:hlinkClick r:id="rId5"/>
              </a:rPr>
              <a:t>www.irs.gov/pub/irs-pdf/p519.pdf</a:t>
            </a:r>
            <a:endParaRPr lang="en-US" sz="1600" dirty="0">
              <a:latin typeface="Calibri" pitchFamily="34" charset="0"/>
            </a:endParaRPr>
          </a:p>
          <a:p>
            <a:pPr marL="0" lvl="1"/>
            <a:endParaRPr lang="en-US" sz="1600" dirty="0" smtClean="0">
              <a:latin typeface="Calibri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IRS Website “Foreign Student/Scholar Filing Requirements for U.S. Federal Income Tax” - </a:t>
            </a:r>
            <a:r>
              <a:rPr lang="en-US" sz="1600" dirty="0" smtClean="0">
                <a:latin typeface="Calibri" pitchFamily="34" charset="0"/>
                <a:hlinkClick r:id="rId6"/>
              </a:rPr>
              <a:t>http</a:t>
            </a:r>
            <a:r>
              <a:rPr lang="en-US" sz="1600" dirty="0">
                <a:latin typeface="Calibri" pitchFamily="34" charset="0"/>
                <a:hlinkClick r:id="rId6"/>
              </a:rPr>
              <a:t>://www.irs.gov/Individuals/International-Taxpayers/Foreign-Student-Foreign-Scholar-Filing-Requirements-for-U.S.-</a:t>
            </a:r>
            <a:r>
              <a:rPr lang="en-US" sz="1600" dirty="0" smtClean="0">
                <a:latin typeface="Calibri" pitchFamily="34" charset="0"/>
                <a:hlinkClick r:id="rId6"/>
              </a:rPr>
              <a:t>Federal-Income-Tax-Form-1040NR-or-1040NR-EZ</a:t>
            </a:r>
            <a:endParaRPr lang="en-US" sz="1600" dirty="0" smtClean="0">
              <a:latin typeface="Calibri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sz="2000" dirty="0" smtClean="0">
              <a:latin typeface="Calibri" pitchFamily="34" charset="0"/>
            </a:endParaRPr>
          </a:p>
          <a:p>
            <a:pPr marL="0" lvl="1"/>
            <a:endParaRPr lang="en-US" sz="2000" dirty="0">
              <a:latin typeface="Calibri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sz="2000" dirty="0" smtClean="0">
              <a:latin typeface="Calibri" pitchFamily="34" charset="0"/>
            </a:endParaRPr>
          </a:p>
          <a:p>
            <a:pPr marL="0" lvl="1"/>
            <a:endParaRPr lang="en-US" dirty="0">
              <a:latin typeface="Calibri" pitchFamily="34" charset="0"/>
            </a:endParaRPr>
          </a:p>
          <a:p>
            <a:pPr marL="0" lvl="1"/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4638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340</TotalTime>
  <Words>873</Words>
  <Application>Microsoft Office PowerPoint</Application>
  <PresentationFormat>On-screen Show (4:3)</PresentationFormat>
  <Paragraphs>115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  U.S. TAX information for FOREIGN STUDENTs   Christy Martinez office of budget, payroll &amp; fiscal analysis</vt:lpstr>
      <vt:lpstr>Areas of Focus</vt:lpstr>
      <vt:lpstr>PowerPoint Presentation</vt:lpstr>
      <vt:lpstr>Types of Income</vt:lpstr>
      <vt:lpstr>Types of Income, cont.</vt:lpstr>
      <vt:lpstr>Types of Income, cont.</vt:lpstr>
      <vt:lpstr>GLACIER System and Student Requirements</vt:lpstr>
      <vt:lpstr>PowerPoint Presentation</vt:lpstr>
      <vt:lpstr>Helpful Resources</vt:lpstr>
      <vt:lpstr>   QUESTIONS?   Christy Martinez office of budget, payroll &amp; fiscal analysis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TAX information for FOREIGN STUDENTs   Christy Martinez office of budget, payroll &amp; fiscal analysis</dc:title>
  <dc:creator>Martinez, Christy L</dc:creator>
  <cp:lastModifiedBy>Salazar, Daniel O.</cp:lastModifiedBy>
  <cp:revision>12</cp:revision>
  <dcterms:created xsi:type="dcterms:W3CDTF">2013-08-21T22:24:38Z</dcterms:created>
  <dcterms:modified xsi:type="dcterms:W3CDTF">2016-02-19T22:26:48Z</dcterms:modified>
</cp:coreProperties>
</file>